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0" r:id="rId2"/>
    <p:sldId id="261" r:id="rId3"/>
    <p:sldId id="264" r:id="rId4"/>
    <p:sldId id="281" r:id="rId5"/>
    <p:sldId id="282" r:id="rId6"/>
    <p:sldId id="285" r:id="rId7"/>
    <p:sldId id="286" r:id="rId8"/>
    <p:sldId id="266" r:id="rId9"/>
    <p:sldId id="262" r:id="rId10"/>
    <p:sldId id="265" r:id="rId11"/>
    <p:sldId id="287" r:id="rId12"/>
    <p:sldId id="268" r:id="rId13"/>
    <p:sldId id="267" r:id="rId14"/>
    <p:sldId id="269" r:id="rId15"/>
    <p:sldId id="270" r:id="rId16"/>
    <p:sldId id="271" r:id="rId17"/>
    <p:sldId id="276" r:id="rId18"/>
    <p:sldId id="273" r:id="rId19"/>
    <p:sldId id="277" r:id="rId20"/>
    <p:sldId id="278" r:id="rId21"/>
    <p:sldId id="279" r:id="rId22"/>
    <p:sldId id="274" r:id="rId23"/>
    <p:sldId id="283" r:id="rId24"/>
    <p:sldId id="275" r:id="rId25"/>
    <p:sldId id="288" r:id="rId26"/>
    <p:sldId id="284" r:id="rId27"/>
    <p:sldId id="289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64" autoAdjust="0"/>
    <p:restoredTop sz="96349" autoAdjust="0"/>
  </p:normalViewPr>
  <p:slideViewPr>
    <p:cSldViewPr snapToGrid="0">
      <p:cViewPr varScale="1">
        <p:scale>
          <a:sx n="86" d="100"/>
          <a:sy n="86" d="100"/>
        </p:scale>
        <p:origin x="114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23394-0A19-41EB-9AEB-A8526CB22FF2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342F0-4DD0-4426-9B35-7D1BF3ED97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7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30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309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30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53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05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47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233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73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41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877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40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258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241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298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86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7893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90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250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089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93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37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9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91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02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893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--</a:t>
            </a:r>
            <a:r>
              <a:rPr lang="zh-CN" altLang="en-US" dirty="0"/>
              <a:t>以匠人之心，做品质素材，淘宝搜索店铺</a:t>
            </a:r>
            <a:r>
              <a:rPr lang="en-US" altLang="zh-CN" dirty="0"/>
              <a:t>【</a:t>
            </a:r>
            <a:r>
              <a:rPr lang="zh-CN" altLang="en-US" dirty="0"/>
              <a:t>千匠素材库</a:t>
            </a:r>
            <a:r>
              <a:rPr lang="en-US" altLang="zh-CN" dirty="0"/>
              <a:t>】</a:t>
            </a:r>
            <a:r>
              <a:rPr lang="zh-CN" altLang="en-US" dirty="0"/>
              <a:t>或浏览器打开</a:t>
            </a:r>
            <a:r>
              <a:rPr lang="en-US" altLang="zh-CN" dirty="0"/>
              <a:t>【zls1858.taobao.com】</a:t>
            </a:r>
            <a:r>
              <a:rPr lang="zh-CN" altLang="en-US" dirty="0"/>
              <a:t>上新优惠不容错过</a:t>
            </a:r>
            <a:r>
              <a:rPr lang="en-US" altLang="zh-CN" dirty="0"/>
              <a:t>--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628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342F0-4DD0-4426-9B35-7D1BF3ED97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70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8D1F45-D48D-4102-8D43-F8D3CF0BDD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3F693F1-9726-4E0F-BDB1-E5170C671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436B7E-C83D-4488-A44C-D50D9DEF7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813619-C3FC-4460-A4F6-88321A530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3294C5-66B1-4782-BB54-3951985B6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2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08156-6517-4E88-9482-DB7EEE624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EF7D57-ECE5-45A9-9622-14A8B22CA5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0F5F27-FFE6-4ACA-B176-2FCBDD04E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83308E-2F80-4507-91BF-A49DC9D7F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3A2499-6432-493C-9F8A-99A706B2E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40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5E3486D-B586-48C1-B235-8D34B1FC3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24B8F5-1484-49E8-A9EB-428FC22A9B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F342D4-1B0D-4FF6-B99F-3E0A5C1F9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3B76DF-DB53-421B-BD43-AEBB31E6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BEDFB2-8B77-4C22-8624-C32E45FE0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6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3DCA5F-4DE3-488C-8C68-C5B13936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92CB39-84F7-4774-91FF-B7254FB9D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D4388-3575-49CC-AC48-6760A3A9B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B48D5A-4339-49F5-8952-AA131843E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35DF0A-9CFD-42D1-BF59-492EB99D4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2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7E64-3210-49B8-838F-7D28482F7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6A387A-D31F-4BC0-A39D-75D597684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259D19-BB8A-4ECE-8703-DE59F1E27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67E923-7904-49B6-9728-37D5E121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50C006-8674-4945-9EA0-6DF0C1C54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00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B57781-566C-4007-9400-E1BBF2CC3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F4EE65-07F2-4FED-89C7-2149AE0545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211B50-0782-4B4A-BEEB-524ED45F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2B23A6-2CCA-4317-8A74-19A7CB988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DA0E9B-8F6C-420B-8300-1653926F8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FB5DEB-833D-4C7A-8FCB-5153919A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9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831001-A4CE-42CB-89CB-DEA29CFF7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CAD4D5-7F9C-43D7-B57D-E4D5AE1D1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F8C879-4BEE-4DC2-AABB-5CD12E6CCC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E5E142F-DD1D-4E3D-A494-37680FC4D6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4DDE320-5B69-4B61-9729-9116541127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D5351A-0C18-43EC-81D0-096246E77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3D957F6-E65F-4D01-A59E-B68EC8BF6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EBA76D-C516-4CFE-A62D-76A60715A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0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C4A186-0C81-42B5-B813-31BC362CE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9D89BC-B7D6-4C60-8426-437C813CD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B5FDA4D-F543-4016-A283-A480F728C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56848A0-3A64-4FCD-B73D-BA4BD8F44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56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0D59DD-F38E-4A14-8067-584159B3F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C8E271-A6DB-4EAB-A5B7-0E4F18726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554154-B1D8-4F35-89B6-8D8BDDAFD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1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C1699C-BEDE-4954-BEC0-ECE0ADAC9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9CB2C7-54DB-4A1A-94B0-BC508506F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04E2EDD-67B9-4D8D-BDB7-19D9D48CA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8B3DD4-80DF-429F-8EE8-EA0A2E46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A86866-52C6-4F5D-9F79-606012890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86DEDA-05A6-4B6B-B41C-84DCD63A9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6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3965B-DFCE-4DE2-821A-1D0D8E4FE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D82D6DD-FEFB-4DA0-8083-AAF53C945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14C992-7600-4FB7-A972-A2AD8D357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E52AC9-9C30-4C59-80A8-FE9C7EF9D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BAB249-4E30-4D86-8178-E2106689D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89576A-F5B9-486F-A595-9C885C00A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97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46B24B-D8D4-443D-AE02-01A71C1A9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086114-884B-42FB-8AE0-0ECF75C0E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6F962D-FAE6-4DD4-99B3-FF1C5EBA9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57F77-4B20-4558-8AC1-237454841FC1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276D52-3E89-4E96-BC2E-6724A32114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C2C4C0-0BC2-41BE-88DD-5AF68F871E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74C25-BC56-4D43-9125-915908F76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6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7BC911B-2423-44B4-AB9A-6DB5FFC6C0B5}"/>
              </a:ext>
            </a:extLst>
          </p:cNvPr>
          <p:cNvGrpSpPr/>
          <p:nvPr/>
        </p:nvGrpSpPr>
        <p:grpSpPr>
          <a:xfrm>
            <a:off x="3930945" y="4485257"/>
            <a:ext cx="4520626" cy="441522"/>
            <a:chOff x="2049856" y="3761041"/>
            <a:chExt cx="4520626" cy="44152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8F7CDC1-7B07-4993-AEF6-9A7D64BC8508}"/>
                </a:ext>
              </a:extLst>
            </p:cNvPr>
            <p:cNvSpPr/>
            <p:nvPr userDrawn="1"/>
          </p:nvSpPr>
          <p:spPr>
            <a:xfrm>
              <a:off x="2049856" y="3761041"/>
              <a:ext cx="2066669" cy="441522"/>
            </a:xfrm>
            <a:prstGeom prst="roundRect">
              <a:avLst>
                <a:gd name="adj" fmla="val 50000"/>
              </a:avLst>
            </a:prstGeom>
            <a:solidFill>
              <a:srgbClr val="00A2B5"/>
            </a:solidFill>
            <a:ln w="38100">
              <a:solidFill>
                <a:srgbClr val="007F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n-ea"/>
                  <a:cs typeface="+mn-ea"/>
                  <a:sym typeface="+mn-lt"/>
                </a:rPr>
                <a:t>讲课人：</a:t>
              </a:r>
              <a:r>
                <a:rPr lang="en-US" altLang="zh-CN" sz="2000" dirty="0">
                  <a:latin typeface="+mn-ea"/>
                  <a:cs typeface="+mn-ea"/>
                  <a:sym typeface="+mn-lt"/>
                </a:rPr>
                <a:t>XXX</a:t>
              </a:r>
              <a:endParaRPr lang="zh-CN" altLang="en-US" sz="20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38E3963-3EF4-4B35-ADA3-D1DD05E104FF}"/>
                </a:ext>
              </a:extLst>
            </p:cNvPr>
            <p:cNvSpPr/>
            <p:nvPr userDrawn="1"/>
          </p:nvSpPr>
          <p:spPr>
            <a:xfrm>
              <a:off x="4503813" y="3761041"/>
              <a:ext cx="2066669" cy="441522"/>
            </a:xfrm>
            <a:prstGeom prst="roundRect">
              <a:avLst>
                <a:gd name="adj" fmla="val 50000"/>
              </a:avLst>
            </a:prstGeom>
            <a:solidFill>
              <a:srgbClr val="00A2B5"/>
            </a:solidFill>
            <a:ln w="38100">
              <a:solidFill>
                <a:srgbClr val="007F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r>
                <a:rPr lang="zh-CN" altLang="en-US" sz="2000" dirty="0">
                  <a:latin typeface="+mn-ea"/>
                  <a:cs typeface="+mn-ea"/>
                  <a:sym typeface="+mn-lt"/>
                </a:rPr>
                <a:t>讲课日：</a:t>
              </a:r>
              <a:r>
                <a:rPr lang="en-US" altLang="zh-CN" sz="2000" dirty="0">
                  <a:latin typeface="+mn-ea"/>
                  <a:cs typeface="+mn-ea"/>
                  <a:sym typeface="+mn-lt"/>
                </a:rPr>
                <a:t>XXX</a:t>
              </a:r>
              <a:endParaRPr lang="zh-CN" altLang="en-US" sz="2000" dirty="0"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8C3021E3-36D7-4EB5-9B71-CFF384B307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4740" l="9961" r="89941">
                        <a14:foregroundMark x1="59375" y1="87532" x2="59375" y2="87532"/>
                        <a14:foregroundMark x1="56055" y1="94740" x2="56055" y2="94740"/>
                        <a14:foregroundMark x1="67285" y1="93636" x2="67285" y2="9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789" y="-3533591"/>
            <a:ext cx="4396811" cy="66123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E3621F-38AC-4A0C-A978-8EBB20FC1E6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34" b="43056"/>
          <a:stretch/>
        </p:blipFill>
        <p:spPr>
          <a:xfrm>
            <a:off x="0" y="-1220805"/>
            <a:ext cx="4396810" cy="30893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72DB310-D448-47DE-BFDA-6E3EDB167261}"/>
              </a:ext>
            </a:extLst>
          </p:cNvPr>
          <p:cNvGrpSpPr/>
          <p:nvPr/>
        </p:nvGrpSpPr>
        <p:grpSpPr>
          <a:xfrm>
            <a:off x="2496060" y="1964126"/>
            <a:ext cx="7617461" cy="2074664"/>
            <a:chOff x="2301947" y="2025127"/>
            <a:chExt cx="7588105" cy="20666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E74C0AA-5A07-436E-AF5D-7726B384F244}"/>
                </a:ext>
              </a:extLst>
            </p:cNvPr>
            <p:cNvSpPr/>
            <p:nvPr userDrawn="1"/>
          </p:nvSpPr>
          <p:spPr>
            <a:xfrm>
              <a:off x="2301947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预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97A621C-5B5C-487D-8A3B-8CBF964F0F31}"/>
                </a:ext>
              </a:extLst>
            </p:cNvPr>
            <p:cNvSpPr/>
            <p:nvPr userDrawn="1"/>
          </p:nvSpPr>
          <p:spPr>
            <a:xfrm>
              <a:off x="4142426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防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5F00AF6-629B-4C33-A236-1C8BAF8D0E66}"/>
                </a:ext>
              </a:extLst>
            </p:cNvPr>
            <p:cNvSpPr/>
            <p:nvPr userDrawn="1"/>
          </p:nvSpPr>
          <p:spPr>
            <a:xfrm>
              <a:off x="5982905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溺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FABF54-4FFA-415C-BE73-E26B4357BC96}"/>
                </a:ext>
              </a:extLst>
            </p:cNvPr>
            <p:cNvSpPr/>
            <p:nvPr userDrawn="1"/>
          </p:nvSpPr>
          <p:spPr>
            <a:xfrm>
              <a:off x="7823383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水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CFF304A-73AB-4E84-9B53-100B132598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360204"/>
            <a:ext cx="15240000" cy="29146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46A4B30-29CE-4760-B85D-908AD40242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34" b="43056"/>
          <a:stretch/>
        </p:blipFill>
        <p:spPr>
          <a:xfrm>
            <a:off x="7247503" y="2380980"/>
            <a:ext cx="6426073" cy="45151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D74C4A-668D-4293-AD20-161E117737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0831" y="2908543"/>
            <a:ext cx="5263265" cy="5263265"/>
          </a:xfrm>
          <a:prstGeom prst="rect">
            <a:avLst/>
          </a:prstGeom>
        </p:spPr>
      </p:pic>
      <p:pic>
        <p:nvPicPr>
          <p:cNvPr id="18" name="5cd9f95059f71">
            <a:hlinkClick r:id="" action="ppaction://media"/>
            <a:extLst>
              <a:ext uri="{FF2B5EF4-FFF2-40B4-BE49-F238E27FC236}">
                <a16:creationId xmlns:a16="http://schemas.microsoft.com/office/drawing/2014/main" id="{8293C550-699B-4464-A1F1-45038B65DD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36360" y="-66703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5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CF3A14B-5C63-440E-991C-87F206EAF0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2628900"/>
            <a:ext cx="11506200" cy="37147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BEE253B-40CA-4AFA-AB14-1B7C690DFF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28" y="477887"/>
            <a:ext cx="6042086" cy="60420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997E780-75CB-4406-A13E-DA99A9585236}"/>
              </a:ext>
            </a:extLst>
          </p:cNvPr>
          <p:cNvSpPr txBox="1"/>
          <p:nvPr/>
        </p:nvSpPr>
        <p:spPr>
          <a:xfrm>
            <a:off x="2666061" y="3154508"/>
            <a:ext cx="4416171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不去非游泳区游泳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3700D7D-73B4-4028-B017-C483488E9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22" y="338027"/>
            <a:ext cx="3833427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A9A731C4-7ADC-48A9-91AA-94CBB8AC23F6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389934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AF58DB-D4CC-453F-88E9-5C3479A877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4" y="1459986"/>
            <a:ext cx="4993649" cy="49936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6CD39B8-00E0-49FD-A95A-BAFE59C3DA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98532" y="923030"/>
            <a:ext cx="5445717" cy="5715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F0F1F5C-6432-4F23-9AC5-3299B06C3554}"/>
              </a:ext>
            </a:extLst>
          </p:cNvPr>
          <p:cNvSpPr txBox="1"/>
          <p:nvPr/>
        </p:nvSpPr>
        <p:spPr>
          <a:xfrm flipH="1">
            <a:off x="7158245" y="2828212"/>
            <a:ext cx="3177654" cy="1141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不作死，不到禁止游泳区游泳！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D775199-49B5-484C-9AE9-58824F794B93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91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495FD77-07CB-4286-B936-DE557FEE0E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D8FC377-8762-4670-A034-27066A63F7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81" y="1405259"/>
            <a:ext cx="3030688" cy="49002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3702D4-E31F-4E4E-8A25-D31A85EA06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9023">
            <a:off x="3089027" y="338688"/>
            <a:ext cx="5605047" cy="560504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1DED651-230D-4009-93DE-C05CD9741239}"/>
              </a:ext>
            </a:extLst>
          </p:cNvPr>
          <p:cNvSpPr txBox="1"/>
          <p:nvPr/>
        </p:nvSpPr>
        <p:spPr>
          <a:xfrm>
            <a:off x="4675068" y="2427235"/>
            <a:ext cx="2873667" cy="142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不会游泳者不要游到深水区，即使带游泳圈也不要去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258E93E-3401-482B-BD61-1E721A0D8608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160578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BC754E-49F8-4545-B8D8-8A04745B38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816" y="1269627"/>
            <a:ext cx="8522717" cy="60115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56EC49A-9E78-40D7-8624-BCB5BC111D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9023">
            <a:off x="374285" y="-166599"/>
            <a:ext cx="5564499" cy="55644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8B59FB9-7CCC-4934-B3CE-F939E0E6B358}"/>
              </a:ext>
            </a:extLst>
          </p:cNvPr>
          <p:cNvSpPr txBox="1"/>
          <p:nvPr/>
        </p:nvSpPr>
        <p:spPr>
          <a:xfrm>
            <a:off x="1566208" y="2056734"/>
            <a:ext cx="3846220" cy="58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游泳前要做好准备活动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89B49C1-673C-4C56-A098-3486343A9B78}"/>
              </a:ext>
            </a:extLst>
          </p:cNvPr>
          <p:cNvSpPr/>
          <p:nvPr/>
        </p:nvSpPr>
        <p:spPr>
          <a:xfrm>
            <a:off x="7111282" y="888927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230920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69F298-5AB1-4255-8FAB-7E2207906C4B}"/>
              </a:ext>
            </a:extLst>
          </p:cNvPr>
          <p:cNvSpPr/>
          <p:nvPr/>
        </p:nvSpPr>
        <p:spPr>
          <a:xfrm>
            <a:off x="370243" y="533399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2EB820-4F8E-4ABE-AAD2-3188F12EEEB5}"/>
              </a:ext>
            </a:extLst>
          </p:cNvPr>
          <p:cNvGrpSpPr/>
          <p:nvPr/>
        </p:nvGrpSpPr>
        <p:grpSpPr>
          <a:xfrm>
            <a:off x="902353" y="2224080"/>
            <a:ext cx="10501594" cy="1343037"/>
            <a:chOff x="4825218" y="1828801"/>
            <a:chExt cx="4962337" cy="59084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BCBC531-FB10-45E9-A5ED-922C9D31DB73}"/>
                </a:ext>
              </a:extLst>
            </p:cNvPr>
            <p:cNvSpPr/>
            <p:nvPr/>
          </p:nvSpPr>
          <p:spPr>
            <a:xfrm>
              <a:off x="5641146" y="1842869"/>
              <a:ext cx="4146409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80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溺水时的自救方法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C434256-E314-4DB4-91A2-6A9C86ADE851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dirty="0">
                  <a:latin typeface="+mn-ea"/>
                  <a:cs typeface="+mn-ea"/>
                  <a:sym typeface="+mn-lt"/>
                </a:rPr>
                <a:t>二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E1FDFDB-7BB2-4EDC-A8AF-E6429609A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29000"/>
            <a:ext cx="11620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8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D23AEED-98C4-4BA0-9F0D-C83E849942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871" y="209550"/>
            <a:ext cx="6858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9188E65-0065-4D7F-B610-1D3643C992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71" y="209550"/>
            <a:ext cx="7185843" cy="718584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AEBE724-1127-4DCF-8C83-8DC8DBE8A644}"/>
              </a:ext>
            </a:extLst>
          </p:cNvPr>
          <p:cNvSpPr txBox="1"/>
          <p:nvPr/>
        </p:nvSpPr>
        <p:spPr>
          <a:xfrm>
            <a:off x="3384884" y="2820195"/>
            <a:ext cx="4889019" cy="2247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不要慌张，发现周围有时立即呼救；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放松全身，让身体飘浮在水面上，将头部浮出水面，用脚踢水，防止体力丧失，等待救援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8A95BE9-C0DF-49A6-8900-32246D87A2DC}"/>
              </a:ext>
            </a:extLst>
          </p:cNvPr>
          <p:cNvSpPr/>
          <p:nvPr/>
        </p:nvSpPr>
        <p:spPr>
          <a:xfrm>
            <a:off x="613027" y="810328"/>
            <a:ext cx="5354636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02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溺水时的自救方法</a:t>
            </a:r>
          </a:p>
        </p:txBody>
      </p:sp>
    </p:spTree>
    <p:extLst>
      <p:ext uri="{BB962C8B-B14F-4D97-AF65-F5344CB8AC3E}">
        <p14:creationId xmlns:p14="http://schemas.microsoft.com/office/powerpoint/2010/main" val="404819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43771C-EB4D-40D0-B41C-23CCE0109C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72" b="100000" l="0" r="899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370"/>
          <a:stretch/>
        </p:blipFill>
        <p:spPr>
          <a:xfrm>
            <a:off x="400050" y="-552450"/>
            <a:ext cx="12840292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F7CB4BC-5593-4CE3-86F7-95EBAA40B8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90" y="509795"/>
            <a:ext cx="6348204" cy="634820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4A69663-E0B2-4545-8D53-1A324E59822D}"/>
              </a:ext>
            </a:extLst>
          </p:cNvPr>
          <p:cNvSpPr txBox="1"/>
          <p:nvPr/>
        </p:nvSpPr>
        <p:spPr>
          <a:xfrm>
            <a:off x="2149892" y="2656523"/>
            <a:ext cx="3737075" cy="225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3.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放松全身，让身体飘浮在水面上，将头部浮出水面，用脚踢水，防止体力丧失，等待救援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7B23FB-5717-4697-8402-5768E5EEBC5C}"/>
              </a:ext>
            </a:extLst>
          </p:cNvPr>
          <p:cNvSpPr/>
          <p:nvPr/>
        </p:nvSpPr>
        <p:spPr>
          <a:xfrm>
            <a:off x="613027" y="810328"/>
            <a:ext cx="5354636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02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溺水时的自救方法</a:t>
            </a:r>
          </a:p>
        </p:txBody>
      </p:sp>
    </p:spTree>
    <p:extLst>
      <p:ext uri="{BB962C8B-B14F-4D97-AF65-F5344CB8AC3E}">
        <p14:creationId xmlns:p14="http://schemas.microsoft.com/office/powerpoint/2010/main" val="41054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69F298-5AB1-4255-8FAB-7E2207906C4B}"/>
              </a:ext>
            </a:extLst>
          </p:cNvPr>
          <p:cNvSpPr/>
          <p:nvPr/>
        </p:nvSpPr>
        <p:spPr>
          <a:xfrm>
            <a:off x="370243" y="533399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2EB820-4F8E-4ABE-AAD2-3188F12EEEB5}"/>
              </a:ext>
            </a:extLst>
          </p:cNvPr>
          <p:cNvGrpSpPr/>
          <p:nvPr/>
        </p:nvGrpSpPr>
        <p:grpSpPr>
          <a:xfrm>
            <a:off x="902353" y="2224080"/>
            <a:ext cx="10501594" cy="1343037"/>
            <a:chOff x="4825218" y="1828801"/>
            <a:chExt cx="4962337" cy="59084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BCBC531-FB10-45E9-A5ED-922C9D31DB73}"/>
                </a:ext>
              </a:extLst>
            </p:cNvPr>
            <p:cNvSpPr/>
            <p:nvPr/>
          </p:nvSpPr>
          <p:spPr>
            <a:xfrm>
              <a:off x="5641146" y="1842869"/>
              <a:ext cx="4146409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54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发现 有人溺水的急救方法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C434256-E314-4DB4-91A2-6A9C86ADE851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dirty="0">
                  <a:latin typeface="+mn-ea"/>
                  <a:cs typeface="+mn-ea"/>
                  <a:sym typeface="+mn-lt"/>
                </a:rPr>
                <a:t>三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E1FDFDB-7BB2-4EDC-A8AF-E6429609A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29000"/>
            <a:ext cx="11620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4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9148DD-A690-4470-B34F-524989E52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88" y="1653340"/>
            <a:ext cx="8667319" cy="42607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8ACA0BB-A8B7-458B-9970-933A9696862E}"/>
              </a:ext>
            </a:extLst>
          </p:cNvPr>
          <p:cNvSpPr txBox="1"/>
          <p:nvPr/>
        </p:nvSpPr>
        <p:spPr>
          <a:xfrm>
            <a:off x="3076434" y="3062423"/>
            <a:ext cx="5288163" cy="1141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可将救生圈、竹竿、木板等物抛给溺水者，再将其拖至岸边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63C221F-F4F4-4ABE-B1C0-7D800004F9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355" y="2479005"/>
            <a:ext cx="5091113" cy="5091113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B792E2B0-4D01-461A-B6FD-42A88579227F}"/>
              </a:ext>
            </a:extLst>
          </p:cNvPr>
          <p:cNvSpPr/>
          <p:nvPr/>
        </p:nvSpPr>
        <p:spPr>
          <a:xfrm>
            <a:off x="725322" y="795607"/>
            <a:ext cx="734385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03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发现有人溺水的急救方法</a:t>
            </a:r>
          </a:p>
        </p:txBody>
      </p:sp>
    </p:spTree>
    <p:extLst>
      <p:ext uri="{BB962C8B-B14F-4D97-AF65-F5344CB8AC3E}">
        <p14:creationId xmlns:p14="http://schemas.microsoft.com/office/powerpoint/2010/main" val="189682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39657" y="-2694342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9148DD-A690-4470-B34F-524989E52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777" y="1291454"/>
            <a:ext cx="9353550" cy="459813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57A1967-F6A5-410C-8BE5-354F75840A68}"/>
              </a:ext>
            </a:extLst>
          </p:cNvPr>
          <p:cNvSpPr txBox="1"/>
          <p:nvPr/>
        </p:nvSpPr>
        <p:spPr>
          <a:xfrm>
            <a:off x="3297090" y="2841675"/>
            <a:ext cx="7005133" cy="114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若没有救护器材，可入水直接救护。接近溺水者时要转动他的腹部，使其背向自己然后托运。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46789DE-0F17-4048-9ED0-690CB990CC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045" y="3321268"/>
            <a:ext cx="4297645" cy="3260508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34E088B-878C-4D5A-B043-6247F0C56D89}"/>
              </a:ext>
            </a:extLst>
          </p:cNvPr>
          <p:cNvSpPr/>
          <p:nvPr/>
        </p:nvSpPr>
        <p:spPr>
          <a:xfrm>
            <a:off x="613027" y="810328"/>
            <a:ext cx="5354636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02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溺水时的自救方法</a:t>
            </a:r>
          </a:p>
        </p:txBody>
      </p:sp>
    </p:spTree>
    <p:extLst>
      <p:ext uri="{BB962C8B-B14F-4D97-AF65-F5344CB8AC3E}">
        <p14:creationId xmlns:p14="http://schemas.microsoft.com/office/powerpoint/2010/main" val="168030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269F298-5AB1-4255-8FAB-7E2207906C4B}"/>
              </a:ext>
            </a:extLst>
          </p:cNvPr>
          <p:cNvSpPr/>
          <p:nvPr/>
        </p:nvSpPr>
        <p:spPr>
          <a:xfrm>
            <a:off x="370243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9C416A3-B968-4164-B9E9-ABC1F0F23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29000"/>
            <a:ext cx="11620500" cy="2914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753E6B-05D5-4C01-94E5-3DD4435FDD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4740" l="9961" r="89941">
                        <a14:foregroundMark x1="59375" y1="87532" x2="59375" y2="87532"/>
                        <a14:foregroundMark x1="56055" y1="94740" x2="56055" y2="94740"/>
                        <a14:foregroundMark x1="67285" y1="93636" x2="67285" y2="9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8741"/>
            <a:ext cx="4396811" cy="661239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8B1EEE9-D430-4F33-AFBD-49005EA97353}"/>
              </a:ext>
            </a:extLst>
          </p:cNvPr>
          <p:cNvGrpSpPr/>
          <p:nvPr/>
        </p:nvGrpSpPr>
        <p:grpSpPr>
          <a:xfrm>
            <a:off x="5037530" y="1800213"/>
            <a:ext cx="4459460" cy="590844"/>
            <a:chOff x="4825218" y="1828801"/>
            <a:chExt cx="4459460" cy="59084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F171E5B-83F0-4833-8EF9-F17F2739E6D1}"/>
                </a:ext>
              </a:extLst>
            </p:cNvPr>
            <p:cNvSpPr/>
            <p:nvPr/>
          </p:nvSpPr>
          <p:spPr>
            <a:xfrm>
              <a:off x="5641146" y="1842869"/>
              <a:ext cx="3643532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预防溺水的措施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A507778-AB5A-458F-B01B-B41C5187F0DF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+mn-ea"/>
                  <a:cs typeface="+mn-ea"/>
                  <a:sym typeface="+mn-lt"/>
                </a:rPr>
                <a:t>一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55E517-ACB7-4DE1-9C70-033CA840F31D}"/>
              </a:ext>
            </a:extLst>
          </p:cNvPr>
          <p:cNvGrpSpPr/>
          <p:nvPr/>
        </p:nvGrpSpPr>
        <p:grpSpPr>
          <a:xfrm>
            <a:off x="5037529" y="2746318"/>
            <a:ext cx="5065903" cy="590844"/>
            <a:chOff x="4825218" y="1828801"/>
            <a:chExt cx="4459460" cy="590844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102D077-3D6D-4762-84D4-3D1FEE39819C}"/>
                </a:ext>
              </a:extLst>
            </p:cNvPr>
            <p:cNvSpPr/>
            <p:nvPr/>
          </p:nvSpPr>
          <p:spPr>
            <a:xfrm>
              <a:off x="5641146" y="1842869"/>
              <a:ext cx="3643532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溺水时的自救方法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4EB7E65-8320-41F3-AD9B-64E9CEF8FD4E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+mn-ea"/>
                  <a:cs typeface="+mn-ea"/>
                  <a:sym typeface="+mn-lt"/>
                </a:rPr>
                <a:t>二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B7CAFD6-63BE-4E7D-8622-382D701ABBF8}"/>
              </a:ext>
            </a:extLst>
          </p:cNvPr>
          <p:cNvGrpSpPr/>
          <p:nvPr/>
        </p:nvGrpSpPr>
        <p:grpSpPr>
          <a:xfrm>
            <a:off x="5037530" y="3692423"/>
            <a:ext cx="6754396" cy="590844"/>
            <a:chOff x="4825218" y="1828801"/>
            <a:chExt cx="6754396" cy="59084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84266EC-314F-4D64-AE9C-4B0746C4564F}"/>
                </a:ext>
              </a:extLst>
            </p:cNvPr>
            <p:cNvSpPr/>
            <p:nvPr/>
          </p:nvSpPr>
          <p:spPr>
            <a:xfrm>
              <a:off x="5641146" y="1842869"/>
              <a:ext cx="5938468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发现有人溺水时的救护方法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9A04607-035D-412B-AD1E-8C85C2375831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+mn-ea"/>
                  <a:cs typeface="+mn-ea"/>
                  <a:sym typeface="+mn-lt"/>
                </a:rPr>
                <a:t>三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64A9FDB-849C-4761-9897-BD4F20D426A5}"/>
              </a:ext>
            </a:extLst>
          </p:cNvPr>
          <p:cNvGrpSpPr/>
          <p:nvPr/>
        </p:nvGrpSpPr>
        <p:grpSpPr>
          <a:xfrm>
            <a:off x="5037530" y="4638527"/>
            <a:ext cx="5351652" cy="590844"/>
            <a:chOff x="4825218" y="1828801"/>
            <a:chExt cx="5351652" cy="59084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B62A77D-A49C-40D0-8BF8-BB0679AEE066}"/>
                </a:ext>
              </a:extLst>
            </p:cNvPr>
            <p:cNvSpPr/>
            <p:nvPr/>
          </p:nvSpPr>
          <p:spPr>
            <a:xfrm>
              <a:off x="5641145" y="1842869"/>
              <a:ext cx="4535725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3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同伴溺水后如何急救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047B556-874B-4771-8D81-A010A9FD0A8F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+mn-ea"/>
                  <a:cs typeface="+mn-ea"/>
                  <a:sym typeface="+mn-lt"/>
                </a:rPr>
                <a:t>四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08F0FFD-9BF8-4ADD-BDEC-13BD8B89428F}"/>
              </a:ext>
            </a:extLst>
          </p:cNvPr>
          <p:cNvGrpSpPr/>
          <p:nvPr/>
        </p:nvGrpSpPr>
        <p:grpSpPr>
          <a:xfrm>
            <a:off x="1219201" y="1199457"/>
            <a:ext cx="3380359" cy="2681358"/>
            <a:chOff x="1059431" y="1660661"/>
            <a:chExt cx="3095414" cy="24553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2AEE510-E755-4BA4-81BE-706318E8F59C}"/>
                </a:ext>
              </a:extLst>
            </p:cNvPr>
            <p:cNvSpPr/>
            <p:nvPr userDrawn="1"/>
          </p:nvSpPr>
          <p:spPr>
            <a:xfrm>
              <a:off x="1059431" y="1660661"/>
              <a:ext cx="1534060" cy="1534060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63198B0-511E-401B-AD44-3D1101FDF5DE}"/>
                </a:ext>
              </a:extLst>
            </p:cNvPr>
            <p:cNvSpPr/>
            <p:nvPr userDrawn="1"/>
          </p:nvSpPr>
          <p:spPr>
            <a:xfrm>
              <a:off x="2620785" y="2581935"/>
              <a:ext cx="1534060" cy="1534060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21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39657" y="-2694342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9148DD-A690-4470-B34F-524989E52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05" y="1404156"/>
            <a:ext cx="8315395" cy="40877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DDDE4A-B10B-4B36-89CA-FDEAF89C94E7}"/>
              </a:ext>
            </a:extLst>
          </p:cNvPr>
          <p:cNvSpPr txBox="1"/>
          <p:nvPr/>
        </p:nvSpPr>
        <p:spPr>
          <a:xfrm>
            <a:off x="3663375" y="2847885"/>
            <a:ext cx="6505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未成年人发现有人溺水，不要贸然下水营救。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及时拨打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110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报警</a:t>
            </a:r>
          </a:p>
        </p:txBody>
      </p:sp>
    </p:spTree>
    <p:extLst>
      <p:ext uri="{BB962C8B-B14F-4D97-AF65-F5344CB8AC3E}">
        <p14:creationId xmlns:p14="http://schemas.microsoft.com/office/powerpoint/2010/main" val="415403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69F298-5AB1-4255-8FAB-7E2207906C4B}"/>
              </a:ext>
            </a:extLst>
          </p:cNvPr>
          <p:cNvSpPr/>
          <p:nvPr/>
        </p:nvSpPr>
        <p:spPr>
          <a:xfrm>
            <a:off x="370243" y="533399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2EB820-4F8E-4ABE-AAD2-3188F12EEEB5}"/>
              </a:ext>
            </a:extLst>
          </p:cNvPr>
          <p:cNvGrpSpPr/>
          <p:nvPr/>
        </p:nvGrpSpPr>
        <p:grpSpPr>
          <a:xfrm>
            <a:off x="902353" y="2224080"/>
            <a:ext cx="10501594" cy="1343037"/>
            <a:chOff x="4825218" y="1828801"/>
            <a:chExt cx="4962337" cy="59084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BCBC531-FB10-45E9-A5ED-922C9D31DB73}"/>
                </a:ext>
              </a:extLst>
            </p:cNvPr>
            <p:cNvSpPr/>
            <p:nvPr/>
          </p:nvSpPr>
          <p:spPr>
            <a:xfrm>
              <a:off x="5641146" y="1842869"/>
              <a:ext cx="4146409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54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同伴溺水后如何急救？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C434256-E314-4DB4-91A2-6A9C86ADE851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dirty="0">
                  <a:latin typeface="+mn-ea"/>
                  <a:cs typeface="+mn-ea"/>
                  <a:sym typeface="+mn-lt"/>
                </a:rPr>
                <a:t>四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E1FDFDB-7BB2-4EDC-A8AF-E6429609A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29000"/>
            <a:ext cx="11620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7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62686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D8FB3C9-D631-4022-A5AE-DEA103DDB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44" y="1848160"/>
            <a:ext cx="3951370" cy="395137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1063F3B-BF6F-42CA-95A7-3398C8A8B28B}"/>
              </a:ext>
            </a:extLst>
          </p:cNvPr>
          <p:cNvSpPr txBox="1"/>
          <p:nvPr/>
        </p:nvSpPr>
        <p:spPr>
          <a:xfrm>
            <a:off x="2314159" y="3013500"/>
            <a:ext cx="30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第一要务：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不要惊慌！！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1C4FAE5-4283-4B67-8E15-594EC128DF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38" y="514350"/>
            <a:ext cx="888111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8B07F71A-18F9-4F60-BEC0-F0DD87EEF93C}"/>
              </a:ext>
            </a:extLst>
          </p:cNvPr>
          <p:cNvSpPr/>
          <p:nvPr/>
        </p:nvSpPr>
        <p:spPr>
          <a:xfrm>
            <a:off x="613026" y="810328"/>
            <a:ext cx="6108615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04.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同伴溺水后如何急救？</a:t>
            </a:r>
          </a:p>
        </p:txBody>
      </p:sp>
    </p:spTree>
    <p:extLst>
      <p:ext uri="{BB962C8B-B14F-4D97-AF65-F5344CB8AC3E}">
        <p14:creationId xmlns:p14="http://schemas.microsoft.com/office/powerpoint/2010/main" val="100830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995B6F-1B5F-4A5F-837C-05670B0748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075" y="3238500"/>
            <a:ext cx="4880175" cy="24884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6D2D33-6327-478E-A6AF-03A75D03AC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848160"/>
            <a:ext cx="7734300" cy="380212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730186D-1507-42B8-96D3-B2070B8BF4A1}"/>
              </a:ext>
            </a:extLst>
          </p:cNvPr>
          <p:cNvSpPr/>
          <p:nvPr/>
        </p:nvSpPr>
        <p:spPr>
          <a:xfrm>
            <a:off x="1466850" y="2766389"/>
            <a:ext cx="5559225" cy="169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+mn-ea"/>
                <a:cs typeface="+mn-ea"/>
                <a:sym typeface="+mn-lt"/>
              </a:rPr>
              <a:t>迅速清除溺水者口、鼻中的污泥、杂草和分泌物，保持呼吸道通畅，并拉出舌头，以避免堵塞呼吸道</a:t>
            </a:r>
            <a:endParaRPr lang="en-US" altLang="zh-CN" sz="2400" dirty="0">
              <a:solidFill>
                <a:schemeClr val="bg2">
                  <a:lumMod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6BA9534-A28A-4226-9A5A-5F2C2B2A8E6A}"/>
              </a:ext>
            </a:extLst>
          </p:cNvPr>
          <p:cNvSpPr/>
          <p:nvPr/>
        </p:nvSpPr>
        <p:spPr>
          <a:xfrm>
            <a:off x="613026" y="810328"/>
            <a:ext cx="6108615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04.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同伴溺水后如何急救？</a:t>
            </a:r>
          </a:p>
        </p:txBody>
      </p:sp>
    </p:spTree>
    <p:extLst>
      <p:ext uri="{BB962C8B-B14F-4D97-AF65-F5344CB8AC3E}">
        <p14:creationId xmlns:p14="http://schemas.microsoft.com/office/powerpoint/2010/main" val="354725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1896BAA-6890-44C3-B49D-EADEF222B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4832">
            <a:off x="438150" y="-1676400"/>
            <a:ext cx="466344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708253-2A9F-4F2C-BB9B-2A27A1CF27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40" y="1469139"/>
            <a:ext cx="9218228" cy="453161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CCFEEFF-8D70-491E-A052-C202FD368B16}"/>
              </a:ext>
            </a:extLst>
          </p:cNvPr>
          <p:cNvSpPr/>
          <p:nvPr/>
        </p:nvSpPr>
        <p:spPr>
          <a:xfrm>
            <a:off x="4354821" y="2428946"/>
            <a:ext cx="7029450" cy="2608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+mn-ea"/>
                <a:cs typeface="+mn-ea"/>
                <a:sym typeface="+mn-lt"/>
              </a:rPr>
              <a:t>2.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+mn-ea"/>
                <a:cs typeface="+mn-ea"/>
                <a:sym typeface="+mn-lt"/>
              </a:rPr>
              <a:t>将溺水者举起，使其俯卧在救护者肩上，腹部紧贴救护者肩部，头脚下垂，以便呼吸道内积水自然流出，但不要因为呛水而耽误了进行心肺复苏的时间。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5B9DCAC-1930-4B68-9F29-D26D15B8E0C1}"/>
              </a:ext>
            </a:extLst>
          </p:cNvPr>
          <p:cNvSpPr/>
          <p:nvPr/>
        </p:nvSpPr>
        <p:spPr>
          <a:xfrm>
            <a:off x="613026" y="810328"/>
            <a:ext cx="6108615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04.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同伴溺水后如何急救？</a:t>
            </a:r>
          </a:p>
        </p:txBody>
      </p:sp>
    </p:spTree>
    <p:extLst>
      <p:ext uri="{BB962C8B-B14F-4D97-AF65-F5344CB8AC3E}">
        <p14:creationId xmlns:p14="http://schemas.microsoft.com/office/powerpoint/2010/main" val="36076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9802A90-A515-4952-95CB-55AA5F89B0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-34290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8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7BC911B-2423-44B4-AB9A-6DB5FFC6C0B5}"/>
              </a:ext>
            </a:extLst>
          </p:cNvPr>
          <p:cNvGrpSpPr/>
          <p:nvPr/>
        </p:nvGrpSpPr>
        <p:grpSpPr>
          <a:xfrm>
            <a:off x="3930945" y="4485257"/>
            <a:ext cx="4520626" cy="441522"/>
            <a:chOff x="2049856" y="3761041"/>
            <a:chExt cx="4520626" cy="44152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8F7CDC1-7B07-4993-AEF6-9A7D64BC8508}"/>
                </a:ext>
              </a:extLst>
            </p:cNvPr>
            <p:cNvSpPr/>
            <p:nvPr userDrawn="1"/>
          </p:nvSpPr>
          <p:spPr>
            <a:xfrm>
              <a:off x="2049856" y="3761041"/>
              <a:ext cx="2066669" cy="441522"/>
            </a:xfrm>
            <a:prstGeom prst="roundRect">
              <a:avLst>
                <a:gd name="adj" fmla="val 50000"/>
              </a:avLst>
            </a:prstGeom>
            <a:solidFill>
              <a:srgbClr val="00A2B5"/>
            </a:solidFill>
            <a:ln w="38100">
              <a:solidFill>
                <a:srgbClr val="007F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n-ea"/>
                  <a:cs typeface="+mn-ea"/>
                  <a:sym typeface="+mn-lt"/>
                </a:rPr>
                <a:t>讲课人：</a:t>
              </a:r>
              <a:r>
                <a:rPr lang="en-US" altLang="zh-CN" sz="2000" dirty="0">
                  <a:latin typeface="+mn-ea"/>
                  <a:cs typeface="+mn-ea"/>
                  <a:sym typeface="+mn-lt"/>
                </a:rPr>
                <a:t>XXX</a:t>
              </a:r>
              <a:endParaRPr lang="zh-CN" altLang="en-US" sz="20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38E3963-3EF4-4B35-ADA3-D1DD05E104FF}"/>
                </a:ext>
              </a:extLst>
            </p:cNvPr>
            <p:cNvSpPr/>
            <p:nvPr userDrawn="1"/>
          </p:nvSpPr>
          <p:spPr>
            <a:xfrm>
              <a:off x="4503813" y="3761041"/>
              <a:ext cx="2066669" cy="441522"/>
            </a:xfrm>
            <a:prstGeom prst="roundRect">
              <a:avLst>
                <a:gd name="adj" fmla="val 50000"/>
              </a:avLst>
            </a:prstGeom>
            <a:solidFill>
              <a:srgbClr val="00A2B5"/>
            </a:solidFill>
            <a:ln w="38100">
              <a:solidFill>
                <a:srgbClr val="007F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r>
                <a:rPr lang="zh-CN" altLang="en-US" sz="2000" dirty="0">
                  <a:latin typeface="+mn-ea"/>
                  <a:cs typeface="+mn-ea"/>
                  <a:sym typeface="+mn-lt"/>
                </a:rPr>
                <a:t>讲课日：</a:t>
              </a:r>
              <a:r>
                <a:rPr lang="en-US" altLang="zh-CN" sz="2000" dirty="0">
                  <a:latin typeface="+mn-ea"/>
                  <a:cs typeface="+mn-ea"/>
                  <a:sym typeface="+mn-lt"/>
                </a:rPr>
                <a:t>XXX</a:t>
              </a:r>
              <a:endParaRPr lang="zh-CN" altLang="en-US" sz="2000" dirty="0"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8C3021E3-36D7-4EB5-9B71-CFF384B30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740" l="9961" r="89941">
                        <a14:foregroundMark x1="59375" y1="87532" x2="59375" y2="87532"/>
                        <a14:foregroundMark x1="56055" y1="94740" x2="56055" y2="94740"/>
                        <a14:foregroundMark x1="67285" y1="93636" x2="67285" y2="9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789" y="-3533591"/>
            <a:ext cx="4396811" cy="66123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E3621F-38AC-4A0C-A978-8EBB20FC1E6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34" b="43056"/>
          <a:stretch/>
        </p:blipFill>
        <p:spPr>
          <a:xfrm>
            <a:off x="0" y="-1220805"/>
            <a:ext cx="4396810" cy="30893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72DB310-D448-47DE-BFDA-6E3EDB167261}"/>
              </a:ext>
            </a:extLst>
          </p:cNvPr>
          <p:cNvGrpSpPr/>
          <p:nvPr/>
        </p:nvGrpSpPr>
        <p:grpSpPr>
          <a:xfrm>
            <a:off x="2496060" y="1964126"/>
            <a:ext cx="7617461" cy="2074664"/>
            <a:chOff x="2301947" y="2025127"/>
            <a:chExt cx="7588105" cy="20666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E74C0AA-5A07-436E-AF5D-7726B384F244}"/>
                </a:ext>
              </a:extLst>
            </p:cNvPr>
            <p:cNvSpPr/>
            <p:nvPr userDrawn="1"/>
          </p:nvSpPr>
          <p:spPr>
            <a:xfrm>
              <a:off x="2301947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平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97A621C-5B5C-487D-8A3B-8CBF964F0F31}"/>
                </a:ext>
              </a:extLst>
            </p:cNvPr>
            <p:cNvSpPr/>
            <p:nvPr userDrawn="1"/>
          </p:nvSpPr>
          <p:spPr>
            <a:xfrm>
              <a:off x="4142426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安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5F00AF6-629B-4C33-A236-1C8BAF8D0E66}"/>
                </a:ext>
              </a:extLst>
            </p:cNvPr>
            <p:cNvSpPr/>
            <p:nvPr userDrawn="1"/>
          </p:nvSpPr>
          <p:spPr>
            <a:xfrm>
              <a:off x="5982905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暑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FABF54-4FFA-415C-BE73-E26B4357BC96}"/>
                </a:ext>
              </a:extLst>
            </p:cNvPr>
            <p:cNvSpPr/>
            <p:nvPr userDrawn="1"/>
          </p:nvSpPr>
          <p:spPr>
            <a:xfrm>
              <a:off x="7823383" y="2025127"/>
              <a:ext cx="2066669" cy="2066669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8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假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CFF304A-73AB-4E84-9B53-100B132598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360204"/>
            <a:ext cx="15240000" cy="29146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46A4B30-29CE-4760-B85D-908AD402427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34" b="43056"/>
          <a:stretch/>
        </p:blipFill>
        <p:spPr>
          <a:xfrm>
            <a:off x="7247503" y="2380980"/>
            <a:ext cx="6426073" cy="45151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D74C4A-668D-4293-AD20-161E117737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0831" y="2908543"/>
            <a:ext cx="5263265" cy="526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3E4CE99-10FD-4CBB-B340-9A4FCD4CD6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34" y="2636451"/>
            <a:ext cx="87241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8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69F298-5AB1-4255-8FAB-7E2207906C4B}"/>
              </a:ext>
            </a:extLst>
          </p:cNvPr>
          <p:cNvSpPr/>
          <p:nvPr/>
        </p:nvSpPr>
        <p:spPr>
          <a:xfrm>
            <a:off x="342900" y="5143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2EB820-4F8E-4ABE-AAD2-3188F12EEEB5}"/>
              </a:ext>
            </a:extLst>
          </p:cNvPr>
          <p:cNvGrpSpPr/>
          <p:nvPr/>
        </p:nvGrpSpPr>
        <p:grpSpPr>
          <a:xfrm>
            <a:off x="1434462" y="2205029"/>
            <a:ext cx="9437376" cy="1343037"/>
            <a:chOff x="4825218" y="1828801"/>
            <a:chExt cx="4459460" cy="59084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BCBC531-FB10-45E9-A5ED-922C9D31DB73}"/>
                </a:ext>
              </a:extLst>
            </p:cNvPr>
            <p:cNvSpPr/>
            <p:nvPr/>
          </p:nvSpPr>
          <p:spPr>
            <a:xfrm>
              <a:off x="5641146" y="1842869"/>
              <a:ext cx="3643532" cy="5627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0">
              <a:solidFill>
                <a:srgbClr val="008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8000" dirty="0">
                  <a:solidFill>
                    <a:srgbClr val="008E8F"/>
                  </a:solidFill>
                  <a:latin typeface="+mn-ea"/>
                  <a:cs typeface="+mn-ea"/>
                  <a:sym typeface="+mn-lt"/>
                </a:rPr>
                <a:t>预防溺水的措施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C434256-E314-4DB4-91A2-6A9C86ADE851}"/>
                </a:ext>
              </a:extLst>
            </p:cNvPr>
            <p:cNvSpPr/>
            <p:nvPr/>
          </p:nvSpPr>
          <p:spPr>
            <a:xfrm>
              <a:off x="4825218" y="1828801"/>
              <a:ext cx="590844" cy="590844"/>
            </a:xfrm>
            <a:prstGeom prst="ellipse">
              <a:avLst/>
            </a:prstGeom>
            <a:solidFill>
              <a:srgbClr val="008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dirty="0">
                  <a:latin typeface="+mn-ea"/>
                  <a:cs typeface="+mn-ea"/>
                  <a:sym typeface="+mn-lt"/>
                </a:rPr>
                <a:t>一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ABBC71F6-97E2-4836-A07F-49156D816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29000"/>
            <a:ext cx="11620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7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89C6561-51E3-4F51-BE1C-1257C2A9BB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29" y="1628620"/>
            <a:ext cx="5505450" cy="55054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BD7FDBEE-56D0-4991-A78F-F3B8593FBECC}"/>
              </a:ext>
            </a:extLst>
          </p:cNvPr>
          <p:cNvSpPr/>
          <p:nvPr/>
        </p:nvSpPr>
        <p:spPr>
          <a:xfrm>
            <a:off x="7466112" y="2452985"/>
            <a:ext cx="3262432" cy="707886"/>
          </a:xfrm>
          <a:prstGeom prst="rect">
            <a:avLst/>
          </a:prstGeom>
          <a:solidFill>
            <a:srgbClr val="00B9A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什么是溺水？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BC900D2-3499-41D8-8A6E-EF4A66C9B356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302409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FC9115A-D5AB-465C-A42B-AE313013C7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7" y="552450"/>
            <a:ext cx="12246686" cy="602037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C04164E-A5C3-4341-A455-9D2FF2AB7683}"/>
              </a:ext>
            </a:extLst>
          </p:cNvPr>
          <p:cNvSpPr/>
          <p:nvPr/>
        </p:nvSpPr>
        <p:spPr>
          <a:xfrm>
            <a:off x="2240271" y="2150173"/>
            <a:ext cx="8389629" cy="2806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溺水是指大量水被吸入肺内，引起人体缺氧窒息的危机病症。多发生在夏季，游泳场所，海边，江河，湖泊，池塘等出。溺水者面色青紫肿胀，眼球结膜充血，口鼻内充满泡沫、泥沙等杂物。部分溺水者可因大量喝水入胃，出现上腹部膨胀，多数溺水者四肢发凉，意识丧失，重者心跳、呼吸停止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2D17911-4F91-4E1A-9AC6-4EAE167BBAE1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153192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9000"/>
            <a:ext cx="11506200" cy="2914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C78CA6-C6DE-4B5F-A39B-74AA2990C1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01" y="1848160"/>
            <a:ext cx="10172700" cy="57106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966AB0F-C516-46F3-A284-A0EDDE8BA1EA}"/>
              </a:ext>
            </a:extLst>
          </p:cNvPr>
          <p:cNvSpPr txBox="1"/>
          <p:nvPr/>
        </p:nvSpPr>
        <p:spPr>
          <a:xfrm>
            <a:off x="993954" y="2274328"/>
            <a:ext cx="5673453" cy="1695079"/>
          </a:xfrm>
          <a:prstGeom prst="rect">
            <a:avLst/>
          </a:prstGeom>
          <a:solidFill>
            <a:srgbClr val="008A8B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人在溺水后，</a:t>
            </a:r>
            <a:r>
              <a:rPr lang="en-US" altLang="zh-CN" sz="2400" u="sng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</a:t>
            </a:r>
            <a:r>
              <a:rPr lang="zh-CN" altLang="en-US" sz="2400" u="sng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分钟将失去意识。</a:t>
            </a:r>
            <a:r>
              <a:rPr lang="en-US" altLang="zh-CN" sz="2400" u="sng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4-6</a:t>
            </a:r>
            <a:r>
              <a:rPr lang="zh-CN" altLang="en-US" sz="2400" u="sng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分钟身体将承受不可逆转的伤害。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如果在野外溺水，很难及时营救，从而溺水死亡。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3FCFE59-26FA-4626-AA68-720C06B4C36B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2042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464505-0135-4239-9A0E-69C9DB43E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67100"/>
            <a:ext cx="11506200" cy="29146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BD90EE8-0891-467C-9CEE-AC9A7D22AD83}"/>
              </a:ext>
            </a:extLst>
          </p:cNvPr>
          <p:cNvSpPr txBox="1"/>
          <p:nvPr/>
        </p:nvSpPr>
        <p:spPr>
          <a:xfrm>
            <a:off x="1505570" y="1782248"/>
            <a:ext cx="9657729" cy="3904659"/>
          </a:xfrm>
          <a:prstGeom prst="rect">
            <a:avLst/>
          </a:prstGeom>
          <a:solidFill>
            <a:srgbClr val="008A8B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所以，不管是野外的小溪河流水库，还是游泳池，都可能发生溺水危险。同学们不仅要远离野外危险水域，在正规游泳池，也要牢记游泳安全。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31DCA9-3E00-4A14-A628-207870F117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19" y="514350"/>
            <a:ext cx="1983346" cy="19833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E9E96BA-4B75-4D0A-BCB9-B385E2AF53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604" y="4298701"/>
            <a:ext cx="1983346" cy="198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4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EA92FDB-1980-4D1C-875C-850529A161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2895600"/>
            <a:ext cx="11506200" cy="34480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7247AFA-224F-4D88-874E-FE005C478A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2106037"/>
            <a:ext cx="5466302" cy="264592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A6C2D76-918B-4DBE-B4C9-E4420F4DF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-742950"/>
            <a:ext cx="7865186" cy="786518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0C4E833-D715-48AB-B11F-870C5D789A0A}"/>
              </a:ext>
            </a:extLst>
          </p:cNvPr>
          <p:cNvSpPr txBox="1"/>
          <p:nvPr/>
        </p:nvSpPr>
        <p:spPr>
          <a:xfrm>
            <a:off x="6728668" y="2599035"/>
            <a:ext cx="3363232" cy="1698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应在成人带领下游泳，学会游泳。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不要独自在河边、水塘边玩耍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81D31EA-6BF3-4E0D-8BBC-E5174CBD485B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107471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BD32FE-D55F-47F5-8F03-E8DE709F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r="6174"/>
          <a:stretch/>
        </p:blipFill>
        <p:spPr>
          <a:xfrm rot="16200000">
            <a:off x="2694343" y="-2694343"/>
            <a:ext cx="6858000" cy="12246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969E5A0-AF50-446F-BA34-D18534F32FD9}"/>
              </a:ext>
            </a:extLst>
          </p:cNvPr>
          <p:cNvSpPr/>
          <p:nvPr/>
        </p:nvSpPr>
        <p:spPr>
          <a:xfrm>
            <a:off x="400050" y="552450"/>
            <a:ext cx="11506200" cy="5791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E0D3D6-073E-40E5-9F5C-2A6771591D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2791116"/>
            <a:ext cx="11506200" cy="35525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D2D2A3-F7EA-496D-8620-59023AC8D3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0" y="2791117"/>
            <a:ext cx="4989864" cy="35144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D6806E1-F295-4D44-B035-83B33121B3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936" y="2366374"/>
            <a:ext cx="3420978" cy="342097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26E7F45-C88C-448C-AF58-BB1E4CE23B97}"/>
              </a:ext>
            </a:extLst>
          </p:cNvPr>
          <p:cNvSpPr txBox="1"/>
          <p:nvPr/>
        </p:nvSpPr>
        <p:spPr>
          <a:xfrm>
            <a:off x="7119484" y="1910185"/>
            <a:ext cx="3901442" cy="587287"/>
          </a:xfrm>
          <a:prstGeom prst="rect">
            <a:avLst/>
          </a:prstGeom>
          <a:solidFill>
            <a:srgbClr val="008A8B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游泳一定要带游泳圈！！！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2A735AD-5D3E-4460-B312-B42657FAE632}"/>
              </a:ext>
            </a:extLst>
          </p:cNvPr>
          <p:cNvSpPr/>
          <p:nvPr/>
        </p:nvSpPr>
        <p:spPr>
          <a:xfrm>
            <a:off x="613027" y="810328"/>
            <a:ext cx="4811748" cy="10378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rgbClr val="008E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4000" dirty="0">
                <a:solidFill>
                  <a:srgbClr val="008E8F"/>
                </a:solidFill>
                <a:latin typeface="+mn-ea"/>
                <a:cs typeface="+mn-ea"/>
                <a:sym typeface="+mn-lt"/>
              </a:rPr>
              <a:t>预防溺水的措施</a:t>
            </a:r>
          </a:p>
        </p:txBody>
      </p:sp>
    </p:spTree>
    <p:extLst>
      <p:ext uri="{BB962C8B-B14F-4D97-AF65-F5344CB8AC3E}">
        <p14:creationId xmlns:p14="http://schemas.microsoft.com/office/powerpoint/2010/main" val="416165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random/>
      </p:transition>
    </mc:Choice>
    <mc:Fallback xmlns="">
      <p:transition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04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uhvtmim">
      <a:majorFont>
        <a:latin typeface="" panose="020F0302020204030204"/>
        <a:ea typeface="仓耳玄三M W05"/>
        <a:cs typeface=""/>
      </a:majorFont>
      <a:minorFont>
        <a:latin typeface="" panose="020F0502020204030204"/>
        <a:ea typeface="仓耳玄三M W0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822</Words>
  <Application>Microsoft Office PowerPoint</Application>
  <PresentationFormat>宽屏</PresentationFormat>
  <Paragraphs>100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仓耳玄三M W05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004</dc:title>
  <dc:creator>...</dc:creator>
  <cp:lastModifiedBy>User</cp:lastModifiedBy>
  <cp:revision>46</cp:revision>
  <dcterms:created xsi:type="dcterms:W3CDTF">2019-07-12T01:36:36Z</dcterms:created>
  <dcterms:modified xsi:type="dcterms:W3CDTF">2019-10-23T13:54:29Z</dcterms:modified>
</cp:coreProperties>
</file>